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63" r:id="rId3"/>
    <p:sldId id="274" r:id="rId4"/>
    <p:sldId id="259" r:id="rId5"/>
    <p:sldId id="264" r:id="rId6"/>
    <p:sldId id="257" r:id="rId7"/>
    <p:sldId id="258" r:id="rId8"/>
    <p:sldId id="260" r:id="rId9"/>
    <p:sldId id="273" r:id="rId10"/>
    <p:sldId id="261" r:id="rId11"/>
    <p:sldId id="269" r:id="rId12"/>
    <p:sldId id="270" r:id="rId13"/>
    <p:sldId id="275" r:id="rId14"/>
    <p:sldId id="262" r:id="rId15"/>
    <p:sldId id="265" r:id="rId16"/>
    <p:sldId id="266" r:id="rId17"/>
    <p:sldId id="276" r:id="rId18"/>
    <p:sldId id="267" r:id="rId19"/>
    <p:sldId id="268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027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98199-8DEE-3146-8F8D-20585EEE4704}" type="datetimeFigureOut">
              <a:rPr lang="en-US" smtClean="0"/>
              <a:t>9/26/22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8EF91-948A-2B40-A243-EC0A017E6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61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EF91-948A-2B40-A243-EC0A017E66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7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EF91-948A-2B40-A243-EC0A017E66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0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EF91-948A-2B40-A243-EC0A017E66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91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EF91-948A-2B40-A243-EC0A017E66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96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Era digital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hadir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dan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membuka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akses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informasi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seluas-luasnya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bagi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siapa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saja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.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Sebagai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konsekuensinya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,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setiap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orang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bisa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menambah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wawasan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serta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membagikan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hal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disukainya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kapan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saja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dan di mana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saja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.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Koneksi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internet di era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penuh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disrupsi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pun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menghilangkan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tembok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pembatas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antara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setiap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individu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ada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di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seluruh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dunia. Era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membuka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sejumlah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peluang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baru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berupa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pekerjaan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belum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pernah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ada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sebelumnya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.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Pasalnya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, di era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teknologi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seperti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sekarang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,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kebutuhan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permintaan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profesi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programmer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lebih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banyak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dibandingkan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dengan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profesi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lainnya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. Hal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dikarenakan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semakin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menjamurnya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perusahaan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berbasis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teknologi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seperti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 </a:t>
            </a:r>
            <a:r>
              <a:rPr lang="en-ID" b="0" i="1" dirty="0" err="1">
                <a:solidFill>
                  <a:srgbClr val="29303B"/>
                </a:solidFill>
                <a:effectLst/>
                <a:latin typeface="poppins" pitchFamily="2" charset="77"/>
              </a:rPr>
              <a:t>startup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 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atau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 </a:t>
            </a:r>
            <a:r>
              <a:rPr lang="en-ID" b="0" i="1" dirty="0">
                <a:solidFill>
                  <a:srgbClr val="29303B"/>
                </a:solidFill>
                <a:effectLst/>
                <a:latin typeface="poppins" pitchFamily="2" charset="77"/>
              </a:rPr>
              <a:t>e-commerce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 di Indonesia.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Dilansir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dari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TechinAsia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, pada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tahun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2022,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pertumbuhan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pasar </a:t>
            </a:r>
            <a:r>
              <a:rPr lang="en-ID" b="0" i="1" dirty="0">
                <a:solidFill>
                  <a:srgbClr val="29303B"/>
                </a:solidFill>
                <a:effectLst/>
                <a:latin typeface="poppins" pitchFamily="2" charset="77"/>
              </a:rPr>
              <a:t>e-commerce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 Indonesia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dapat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merangkul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sekitar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26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juta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pekerja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atau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20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persen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angkatan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kerja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didominasi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oleh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posisi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programmer. Hal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inilah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dapat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dijadikan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gambaran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bahwa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masa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depan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programmer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masih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menjanjikan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. Nah, buat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kamu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memiliki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passion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atau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ingin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berkarir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sebagai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programmer,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kamu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bisa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mulai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dengan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belajar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dasar-dasar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pemrograman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secara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otodidak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dari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internet.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Kalau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dirasa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itu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belum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cukup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,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kamu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bisa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mengenal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lebih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dalam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tentang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seorang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Programmer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dengan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orang yang expert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dibidangnya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di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kelas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EF91-948A-2B40-A243-EC0A017E66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05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Era digital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hadir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dan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membuka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akses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informasi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seluas-luasnya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bagi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siapa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saja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.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Sebagai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konsekuensinya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,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setiap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orang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bisa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menambah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wawasan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serta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membagikan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hal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disukainya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kapan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saja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dan di mana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saja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.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Koneksi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internet di era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penuh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disrupsi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pun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menghilangkan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tembok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pembatas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antara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setiap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individu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ada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di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seluruh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dunia. Era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membuka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sejumlah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peluang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baru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berupa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pekerjaan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belum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pernah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ada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sebelumnya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.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Pasalnya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, di era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teknologi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seperti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sekarang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,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kebutuhan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permintaan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profesi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programmer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lebih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banyak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dibandingkan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dengan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profesi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lainnya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. Hal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dikarenakan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semakin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menjamurnya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perusahaan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berbasis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teknologi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seperti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 </a:t>
            </a:r>
            <a:r>
              <a:rPr lang="en-ID" b="0" i="1" dirty="0" err="1">
                <a:solidFill>
                  <a:srgbClr val="29303B"/>
                </a:solidFill>
                <a:effectLst/>
                <a:latin typeface="poppins" pitchFamily="2" charset="77"/>
              </a:rPr>
              <a:t>startup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 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atau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 </a:t>
            </a:r>
            <a:r>
              <a:rPr lang="en-ID" b="0" i="1" dirty="0">
                <a:solidFill>
                  <a:srgbClr val="29303B"/>
                </a:solidFill>
                <a:effectLst/>
                <a:latin typeface="poppins" pitchFamily="2" charset="77"/>
              </a:rPr>
              <a:t>e-commerce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 di Indonesia.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Dilansir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dari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TechinAsia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, pada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tahun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2022,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pertumbuhan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pasar </a:t>
            </a:r>
            <a:r>
              <a:rPr lang="en-ID" b="0" i="1" dirty="0">
                <a:solidFill>
                  <a:srgbClr val="29303B"/>
                </a:solidFill>
                <a:effectLst/>
                <a:latin typeface="poppins" pitchFamily="2" charset="77"/>
              </a:rPr>
              <a:t>e-commerce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 Indonesia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dapat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merangkul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sekitar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26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juta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pekerja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atau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20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persen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angkatan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kerja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didominasi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oleh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posisi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programmer. Hal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inilah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dapat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dijadikan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gambaran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bahwa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masa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depan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programmer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masih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menjanjikan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. Nah, buat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kamu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yang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memiliki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passion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atau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ingin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berkarir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sebagai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programmer,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kamu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bisa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mulai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dengan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belajar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dasar-dasar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pemrograman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secara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otodidak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dari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internet.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Kalau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dirasa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itu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belum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cukup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,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kamu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bisa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mengenal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lebih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dalam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tentang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seorang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Programmer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dengan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orang yang expert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dibidangnya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di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kelas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 </a:t>
            </a:r>
            <a:r>
              <a:rPr lang="en-ID" b="0" i="0" dirty="0" err="1">
                <a:solidFill>
                  <a:srgbClr val="29303B"/>
                </a:solidFill>
                <a:effectLst/>
                <a:latin typeface="poppins" pitchFamily="2" charset="77"/>
              </a:rPr>
              <a:t>ini</a:t>
            </a:r>
            <a:r>
              <a:rPr lang="en-ID" b="0" i="0" dirty="0">
                <a:solidFill>
                  <a:srgbClr val="29303B"/>
                </a:solidFill>
                <a:effectLst/>
                <a:latin typeface="poppins" pitchFamily="2" charset="77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EF91-948A-2B40-A243-EC0A017E66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67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EF91-948A-2B40-A243-EC0A017E66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68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Sumber</a:t>
            </a:r>
            <a:r>
              <a:rPr lang="en-US" dirty="0"/>
              <a:t> : https://</a:t>
            </a:r>
            <a:r>
              <a:rPr lang="en-US" dirty="0" err="1"/>
              <a:t>www.petanikode.com</a:t>
            </a:r>
            <a:r>
              <a:rPr lang="en-US" dirty="0"/>
              <a:t>/git-</a:t>
            </a:r>
            <a:r>
              <a:rPr lang="en-US" dirty="0" err="1"/>
              <a:t>untuk</a:t>
            </a:r>
            <a:r>
              <a:rPr lang="en-US" dirty="0"/>
              <a:t>-</a:t>
            </a:r>
            <a:r>
              <a:rPr lang="en-US" dirty="0" err="1"/>
              <a:t>pemula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EF91-948A-2B40-A243-EC0A017E66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3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Sumber</a:t>
            </a:r>
            <a:r>
              <a:rPr lang="en-US" dirty="0"/>
              <a:t> : https://</a:t>
            </a:r>
            <a:r>
              <a:rPr lang="en-US" dirty="0" err="1"/>
              <a:t>www.petanikode.com</a:t>
            </a:r>
            <a:r>
              <a:rPr lang="en-US" dirty="0"/>
              <a:t>/git-</a:t>
            </a:r>
            <a:r>
              <a:rPr lang="en-US" dirty="0" err="1"/>
              <a:t>untuk</a:t>
            </a:r>
            <a:r>
              <a:rPr lang="en-US" dirty="0"/>
              <a:t>-</a:t>
            </a:r>
            <a:r>
              <a:rPr lang="en-US" dirty="0" err="1"/>
              <a:t>pemula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EF91-948A-2B40-A243-EC0A017E66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79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EF91-948A-2B40-A243-EC0A017E66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6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7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93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6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65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49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2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9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05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17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2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01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869C0F1-E158-A24F-B2A2-055E628967B1}" type="datetimeFigureOut">
              <a:rPr lang="en-US" smtClean="0"/>
              <a:t>9/26/22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390F258-C1D6-474B-B96D-4ED5FE639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5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9178-C5CA-CA4D-AC4B-A8138AE3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790241"/>
            <a:ext cx="7315200" cy="257987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Team &amp;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FACD1-05C3-B48D-8BCC-865205E2F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5067758"/>
            <a:ext cx="7315200" cy="516887"/>
          </a:xfrm>
        </p:spPr>
        <p:txBody>
          <a:bodyPr/>
          <a:lstStyle/>
          <a:p>
            <a:r>
              <a:rPr lang="en-US" dirty="0"/>
              <a:t>UI, UX, Programmer, Technology, &amp; Team</a:t>
            </a:r>
          </a:p>
        </p:txBody>
      </p:sp>
    </p:spTree>
    <p:extLst>
      <p:ext uri="{BB962C8B-B14F-4D97-AF65-F5344CB8AC3E}">
        <p14:creationId xmlns:p14="http://schemas.microsoft.com/office/powerpoint/2010/main" val="1694880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7700902-6762-0877-3EC7-4F18C2B1CD15}"/>
              </a:ext>
            </a:extLst>
          </p:cNvPr>
          <p:cNvGrpSpPr/>
          <p:nvPr/>
        </p:nvGrpSpPr>
        <p:grpSpPr>
          <a:xfrm>
            <a:off x="4814904" y="1824388"/>
            <a:ext cx="2387666" cy="2268585"/>
            <a:chOff x="4814904" y="2474391"/>
            <a:chExt cx="2387666" cy="2268585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017564CF-F73A-D8BF-0B82-D3F6A918B262}"/>
                </a:ext>
              </a:extLst>
            </p:cNvPr>
            <p:cNvSpPr/>
            <p:nvPr/>
          </p:nvSpPr>
          <p:spPr>
            <a:xfrm rot="7407132">
              <a:off x="5058700" y="2230595"/>
              <a:ext cx="1900074" cy="2387666"/>
            </a:xfrm>
            <a:prstGeom prst="arc">
              <a:avLst>
                <a:gd name="adj1" fmla="val 15320699"/>
                <a:gd name="adj2" fmla="val 983512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0F20786-3727-7AB1-DA6A-2600D545B05B}"/>
                </a:ext>
              </a:extLst>
            </p:cNvPr>
            <p:cNvSpPr/>
            <p:nvPr/>
          </p:nvSpPr>
          <p:spPr>
            <a:xfrm>
              <a:off x="5619729" y="4461832"/>
              <a:ext cx="1216194" cy="28114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COPY &amp; SEND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11A2AA-DCDB-6258-8D53-A62D2216F856}"/>
              </a:ext>
            </a:extLst>
          </p:cNvPr>
          <p:cNvGrpSpPr/>
          <p:nvPr/>
        </p:nvGrpSpPr>
        <p:grpSpPr>
          <a:xfrm>
            <a:off x="7552783" y="1824815"/>
            <a:ext cx="2387666" cy="2274399"/>
            <a:chOff x="4814904" y="2474391"/>
            <a:chExt cx="2387666" cy="2274399"/>
          </a:xfrm>
        </p:grpSpPr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E4B611ED-5951-0594-C877-B2AEB4A75C30}"/>
                </a:ext>
              </a:extLst>
            </p:cNvPr>
            <p:cNvSpPr/>
            <p:nvPr/>
          </p:nvSpPr>
          <p:spPr>
            <a:xfrm rot="7407132">
              <a:off x="5058700" y="2230595"/>
              <a:ext cx="1900074" cy="2387666"/>
            </a:xfrm>
            <a:prstGeom prst="arc">
              <a:avLst>
                <a:gd name="adj1" fmla="val 15320699"/>
                <a:gd name="adj2" fmla="val 983512"/>
              </a:avLst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ABA231E-1B14-5BCF-3B30-36E2DEAB21AD}"/>
                </a:ext>
              </a:extLst>
            </p:cNvPr>
            <p:cNvSpPr/>
            <p:nvPr/>
          </p:nvSpPr>
          <p:spPr>
            <a:xfrm>
              <a:off x="5645996" y="4467646"/>
              <a:ext cx="1255007" cy="28114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COPY &amp; SEND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REPOSITORY</a:t>
            </a:r>
            <a:br>
              <a:rPr lang="en-US" sz="8800" b="1" dirty="0"/>
            </a:br>
            <a:r>
              <a:rPr lang="en-US" sz="1800" b="1" dirty="0"/>
              <a:t>Pada Project Tim</a:t>
            </a:r>
            <a:endParaRPr lang="en-US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7B516-1D30-202B-7837-0C95FA196D5D}"/>
              </a:ext>
            </a:extLst>
          </p:cNvPr>
          <p:cNvSpPr txBox="1"/>
          <p:nvPr/>
        </p:nvSpPr>
        <p:spPr>
          <a:xfrm>
            <a:off x="3645249" y="660199"/>
            <a:ext cx="662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Menyimpan</a:t>
            </a:r>
            <a:r>
              <a:rPr lang="en-US" sz="2800" b="1" dirty="0"/>
              <a:t> </a:t>
            </a:r>
            <a:r>
              <a:rPr lang="en-US" sz="2800" b="1" dirty="0" err="1"/>
              <a:t>hasil</a:t>
            </a:r>
            <a:r>
              <a:rPr lang="en-US" sz="2800" b="1" dirty="0"/>
              <a:t> </a:t>
            </a:r>
            <a:r>
              <a:rPr lang="en-US" sz="2800" b="1" dirty="0" err="1"/>
              <a:t>projek</a:t>
            </a:r>
            <a:r>
              <a:rPr lang="en-US" sz="2800" b="1" dirty="0"/>
              <a:t> </a:t>
            </a:r>
            <a:r>
              <a:rPr lang="en-US" sz="2800" b="1" dirty="0" err="1"/>
              <a:t>dalam</a:t>
            </a:r>
            <a:r>
              <a:rPr lang="en-US" sz="2800" b="1" dirty="0"/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satu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tim</a:t>
            </a:r>
            <a:r>
              <a:rPr lang="en-US" sz="2800" b="1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5AC64D-AEFD-24AC-76BF-6E87C6AFFD1C}"/>
              </a:ext>
            </a:extLst>
          </p:cNvPr>
          <p:cNvSpPr/>
          <p:nvPr/>
        </p:nvSpPr>
        <p:spPr>
          <a:xfrm>
            <a:off x="6947201" y="1594367"/>
            <a:ext cx="1477350" cy="3559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SAVE MANUAL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74A195-630C-3FCA-9FB9-E3DC7099A4D3}"/>
              </a:ext>
            </a:extLst>
          </p:cNvPr>
          <p:cNvGrpSpPr/>
          <p:nvPr/>
        </p:nvGrpSpPr>
        <p:grpSpPr>
          <a:xfrm>
            <a:off x="4340446" y="2224293"/>
            <a:ext cx="1403528" cy="1403528"/>
            <a:chOff x="4117724" y="2937523"/>
            <a:chExt cx="973810" cy="97381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37BAE4-54DF-0504-598D-8D79E76CC6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7724" y="2937523"/>
              <a:ext cx="973810" cy="973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A088773-BAA3-6EBD-278C-61CFA2B3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3929" y="3023728"/>
              <a:ext cx="801400" cy="801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9A5440-7F36-868B-7289-37276B6DCE4D}"/>
              </a:ext>
            </a:extLst>
          </p:cNvPr>
          <p:cNvGrpSpPr/>
          <p:nvPr/>
        </p:nvGrpSpPr>
        <p:grpSpPr>
          <a:xfrm>
            <a:off x="7032541" y="2250056"/>
            <a:ext cx="1353824" cy="1403529"/>
            <a:chOff x="4682167" y="3672168"/>
            <a:chExt cx="1530695" cy="158689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A16C5B-E6FD-D29D-D3CD-F11152B433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2167" y="3672168"/>
              <a:ext cx="1530695" cy="15306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2C3DCCA-12BA-A70E-20A4-6A8913142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8271" y="3911333"/>
              <a:ext cx="1347729" cy="13477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038AD7-CA5E-6FF4-F84A-710C5EFC9C81}"/>
              </a:ext>
            </a:extLst>
          </p:cNvPr>
          <p:cNvGrpSpPr/>
          <p:nvPr/>
        </p:nvGrpSpPr>
        <p:grpSpPr>
          <a:xfrm>
            <a:off x="9674932" y="2273997"/>
            <a:ext cx="1353824" cy="1353824"/>
            <a:chOff x="5930794" y="4505499"/>
            <a:chExt cx="1368125" cy="136812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48D6E4-10F1-52DC-ABEE-E0E05D592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30794" y="4505499"/>
              <a:ext cx="1368125" cy="136812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FB5885-0F56-FF0F-1AE3-2982AB8C7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1735" y="4727380"/>
              <a:ext cx="1146244" cy="1146244"/>
            </a:xfrm>
            <a:prstGeom prst="rect">
              <a:avLst/>
            </a:prstGeom>
          </p:spPr>
        </p:pic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A3EA31-8317-350A-FBB0-B74BB6222601}"/>
              </a:ext>
            </a:extLst>
          </p:cNvPr>
          <p:cNvCxnSpPr/>
          <p:nvPr/>
        </p:nvCxnSpPr>
        <p:spPr>
          <a:xfrm>
            <a:off x="3886600" y="4318612"/>
            <a:ext cx="7645706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424B420-5EC9-4A5D-554D-89CD0623FE76}"/>
              </a:ext>
            </a:extLst>
          </p:cNvPr>
          <p:cNvSpPr/>
          <p:nvPr/>
        </p:nvSpPr>
        <p:spPr>
          <a:xfrm>
            <a:off x="6835923" y="4543827"/>
            <a:ext cx="1699905" cy="35597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TECHNOLOGY NOW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918571C-4692-468E-9C9C-80B8B0E79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077" y="5254653"/>
            <a:ext cx="2252807" cy="9407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1ED56C-DE5F-7B83-7AA3-E089919709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84" r="17608"/>
          <a:stretch/>
        </p:blipFill>
        <p:spPr>
          <a:xfrm>
            <a:off x="7528507" y="5197554"/>
            <a:ext cx="1157029" cy="94999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84CC56F-1D1C-5DE5-F802-603DBB8B76DB}"/>
              </a:ext>
            </a:extLst>
          </p:cNvPr>
          <p:cNvSpPr txBox="1"/>
          <p:nvPr/>
        </p:nvSpPr>
        <p:spPr>
          <a:xfrm>
            <a:off x="6880052" y="5320101"/>
            <a:ext cx="42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=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AA9BF8E-2B43-E028-A51C-32C3B2687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0756" y="4843199"/>
            <a:ext cx="2241300" cy="747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36684B5-0617-96DE-0DB0-3ADF403C81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2081" y="5535473"/>
            <a:ext cx="2526520" cy="111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Git</a:t>
            </a:r>
            <a:br>
              <a:rPr lang="en-US" b="1" dirty="0"/>
            </a:br>
            <a:r>
              <a:rPr lang="en-US" b="1" dirty="0"/>
              <a:t>REPOSITORY</a:t>
            </a:r>
            <a:br>
              <a:rPr lang="en-US" sz="8800" b="1" dirty="0"/>
            </a:br>
            <a:r>
              <a:rPr lang="en-US" sz="1800" b="1" dirty="0"/>
              <a:t>Pada Project Tim</a:t>
            </a:r>
            <a:endParaRPr lang="en-US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7B516-1D30-202B-7837-0C95FA196D5D}"/>
              </a:ext>
            </a:extLst>
          </p:cNvPr>
          <p:cNvSpPr txBox="1"/>
          <p:nvPr/>
        </p:nvSpPr>
        <p:spPr>
          <a:xfrm>
            <a:off x="3645249" y="660199"/>
            <a:ext cx="662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What Is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Git</a:t>
            </a:r>
            <a:r>
              <a:rPr lang="en-US" sz="2800" b="1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D2B26-5A13-8D2C-6394-EE9C8124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031" y="6222404"/>
            <a:ext cx="1032709" cy="431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4CA69-E1EE-47B1-5A35-50E130E0D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84" r="17608"/>
          <a:stretch/>
        </p:blipFill>
        <p:spPr>
          <a:xfrm>
            <a:off x="11015276" y="6136739"/>
            <a:ext cx="629554" cy="5169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65266-3F6C-FB12-3BCD-03466CED1A8B}"/>
              </a:ext>
            </a:extLst>
          </p:cNvPr>
          <p:cNvSpPr txBox="1"/>
          <p:nvPr/>
        </p:nvSpPr>
        <p:spPr>
          <a:xfrm>
            <a:off x="3646687" y="1537896"/>
            <a:ext cx="78659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Git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adalah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salah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satu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sistem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pengontrol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versi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 </a:t>
            </a:r>
            <a:r>
              <a:rPr lang="en-ID" sz="2000" b="0" i="1" dirty="0">
                <a:solidFill>
                  <a:srgbClr val="334155"/>
                </a:solidFill>
                <a:effectLst/>
                <a:latin typeface="ui-serif"/>
              </a:rPr>
              <a:t>(Version Control System)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 pada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proyek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perangkat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lunak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yang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diciptakan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oleh Linus Torvalds.</a:t>
            </a:r>
          </a:p>
          <a:p>
            <a:endParaRPr lang="en-ID" sz="2000" b="0" i="0" dirty="0">
              <a:solidFill>
                <a:srgbClr val="334155"/>
              </a:solidFill>
              <a:effectLst/>
              <a:latin typeface="ui-serif"/>
            </a:endParaRPr>
          </a:p>
          <a:p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Pengontrol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versi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bertugas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mencatat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setiap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perubahan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pada file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proyek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yang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dikerjakan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oleh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banyak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orang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maupun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sendiri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.</a:t>
            </a:r>
            <a:endParaRPr 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9AC4C6-6DAC-A398-565E-4A620AC03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13" t="9382" r="15045" b="7137"/>
          <a:stretch/>
        </p:blipFill>
        <p:spPr>
          <a:xfrm>
            <a:off x="4155649" y="3274069"/>
            <a:ext cx="4704202" cy="33795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970C847-C6B4-7472-892D-B9CE971A487A}"/>
              </a:ext>
            </a:extLst>
          </p:cNvPr>
          <p:cNvSpPr txBox="1"/>
          <p:nvPr/>
        </p:nvSpPr>
        <p:spPr>
          <a:xfrm>
            <a:off x="9034110" y="4269557"/>
            <a:ext cx="2671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1" dirty="0">
                <a:solidFill>
                  <a:srgbClr val="334155"/>
                </a:solidFill>
                <a:effectLst/>
                <a:latin typeface="ui-serif"/>
              </a:rPr>
              <a:t>Distributed Revision Control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 (VCS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Terdistribusi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Git</a:t>
            </a:r>
            <a:br>
              <a:rPr lang="en-US" b="1" dirty="0"/>
            </a:br>
            <a:r>
              <a:rPr lang="en-US" b="1" dirty="0"/>
              <a:t>REPOSITORY</a:t>
            </a:r>
            <a:br>
              <a:rPr lang="en-US" sz="8800" b="1" dirty="0"/>
            </a:br>
            <a:r>
              <a:rPr lang="en-US" sz="1800" b="1" dirty="0"/>
              <a:t>Pada Project Tim</a:t>
            </a:r>
            <a:endParaRPr lang="en-US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7B516-1D30-202B-7837-0C95FA196D5D}"/>
              </a:ext>
            </a:extLst>
          </p:cNvPr>
          <p:cNvSpPr txBox="1"/>
          <p:nvPr/>
        </p:nvSpPr>
        <p:spPr>
          <a:xfrm>
            <a:off x="3609624" y="660199"/>
            <a:ext cx="662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i="0" dirty="0" err="1">
                <a:effectLst/>
                <a:latin typeface="+mj-lt"/>
              </a:rPr>
              <a:t>Kenapa</a:t>
            </a:r>
            <a:r>
              <a:rPr lang="en-ID" sz="2800" b="1" i="0" dirty="0">
                <a:effectLst/>
                <a:latin typeface="+mj-lt"/>
              </a:rPr>
              <a:t> Git </a:t>
            </a:r>
            <a:r>
              <a:rPr lang="en-ID" sz="2800" b="1" i="0" dirty="0" err="1">
                <a:effectLst/>
                <a:latin typeface="+mj-lt"/>
              </a:rPr>
              <a:t>Penting</a:t>
            </a:r>
            <a:r>
              <a:rPr lang="en-ID" sz="2800" b="1" i="0" dirty="0">
                <a:effectLst/>
                <a:latin typeface="+mj-lt"/>
              </a:rPr>
              <a:t> </a:t>
            </a:r>
            <a:r>
              <a:rPr lang="en-ID" sz="28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+mj-lt"/>
              </a:rPr>
              <a:t>Bagi</a:t>
            </a:r>
            <a:r>
              <a:rPr lang="en-ID" sz="2800" b="1" i="0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</a:rPr>
              <a:t> Programmer</a:t>
            </a:r>
            <a:r>
              <a:rPr lang="en-US" sz="2800" b="1" dirty="0">
                <a:latin typeface="+mj-lt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D2B26-5A13-8D2C-6394-EE9C8124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031" y="6222404"/>
            <a:ext cx="1032709" cy="431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4CA69-E1EE-47B1-5A35-50E130E0D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84" r="17608"/>
          <a:stretch/>
        </p:blipFill>
        <p:spPr>
          <a:xfrm>
            <a:off x="11015276" y="6136739"/>
            <a:ext cx="629554" cy="51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BDE49-714C-CA67-1FAA-D388C70E2C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79"/>
          <a:stretch/>
        </p:blipFill>
        <p:spPr>
          <a:xfrm>
            <a:off x="3717497" y="1720540"/>
            <a:ext cx="4662007" cy="42946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5283F8-3A55-CB80-F916-8B891D90B871}"/>
              </a:ext>
            </a:extLst>
          </p:cNvPr>
          <p:cNvSpPr txBox="1"/>
          <p:nvPr/>
        </p:nvSpPr>
        <p:spPr>
          <a:xfrm>
            <a:off x="8526483" y="1399123"/>
            <a:ext cx="3158837" cy="1117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Jadi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selain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untuk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mengontrol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versi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, git juga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digunakan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untuk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sz="2000" b="0" i="0" dirty="0" err="1">
                <a:solidFill>
                  <a:srgbClr val="334155"/>
                </a:solidFill>
                <a:effectLst/>
                <a:latin typeface="ui-serif"/>
              </a:rPr>
              <a:t>kolaborasi</a:t>
            </a:r>
            <a:r>
              <a:rPr lang="en-ID" sz="2000" b="0" i="0" dirty="0">
                <a:solidFill>
                  <a:srgbClr val="334155"/>
                </a:solidFill>
                <a:effectLst/>
                <a:latin typeface="ui-serif"/>
              </a:rPr>
              <a:t>.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3250DE-3E98-FDF7-CC84-0C10E7CFFCB0}"/>
              </a:ext>
            </a:extLst>
          </p:cNvPr>
          <p:cNvSpPr txBox="1"/>
          <p:nvPr/>
        </p:nvSpPr>
        <p:spPr>
          <a:xfrm>
            <a:off x="8511545" y="2593742"/>
            <a:ext cx="3185649" cy="37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Beberapa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Manfaat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Git: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Bisa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menyimpan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seluruh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versi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source code;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Bisa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paham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cara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kolaborasi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dalam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proyek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Bisa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ikut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berkontribusi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ke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poryek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open-source;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Lebih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aman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digunakan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untuk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kolaborasi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,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karena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kita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bisa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tahu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apa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yang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diubah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dan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siapa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 yang </a:t>
            </a:r>
            <a:r>
              <a:rPr lang="en-ID" b="0" i="0" dirty="0" err="1">
                <a:solidFill>
                  <a:srgbClr val="334155"/>
                </a:solidFill>
                <a:effectLst/>
                <a:latin typeface="ui-serif"/>
              </a:rPr>
              <a:t>mengubahnya</a:t>
            </a:r>
            <a:r>
              <a:rPr lang="en-ID" b="0" i="0" dirty="0">
                <a:solidFill>
                  <a:srgbClr val="334155"/>
                </a:solidFill>
                <a:effectLst/>
                <a:latin typeface="ui-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9103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F7E6D-A2D9-65E7-EC85-9795018F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537" y="1232694"/>
            <a:ext cx="7589634" cy="3437629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Aula</a:t>
            </a:r>
            <a:b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Aula_5G</a:t>
            </a:r>
            <a:b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 : @aulasmkn1</a:t>
            </a:r>
            <a:b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</a:t>
            </a:r>
            <a:r>
              <a:rPr lang="en-US" sz="4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git.britech.id</a:t>
            </a:r>
            <a:r>
              <a:rPr lang="en-US" sz="4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/users/</a:t>
            </a:r>
            <a:r>
              <a:rPr lang="en-US" sz="4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sign_in</a:t>
            </a:r>
            <a:endParaRPr lang="en-US" sz="4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13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7B516-1D30-202B-7837-0C95FA196D5D}"/>
              </a:ext>
            </a:extLst>
          </p:cNvPr>
          <p:cNvSpPr txBox="1"/>
          <p:nvPr/>
        </p:nvSpPr>
        <p:spPr>
          <a:xfrm>
            <a:off x="3645249" y="660199"/>
            <a:ext cx="662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Mencoba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untuk</a:t>
            </a:r>
            <a:r>
              <a:rPr lang="en-US" sz="2800" b="1" dirty="0"/>
              <a:t> </a:t>
            </a:r>
            <a:r>
              <a:rPr lang="en-US" sz="2800" b="1" dirty="0" err="1"/>
              <a:t>menggunakan</a:t>
            </a:r>
            <a:r>
              <a:rPr lang="en-US" sz="2800" b="1" dirty="0"/>
              <a:t> GIT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918571C-4692-468E-9C9C-80B8B0E7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031" y="6222404"/>
            <a:ext cx="1032709" cy="4312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1ED56C-DE5F-7B83-7AA3-E08991970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4" r="17608"/>
          <a:stretch/>
        </p:blipFill>
        <p:spPr>
          <a:xfrm>
            <a:off x="11015276" y="6136739"/>
            <a:ext cx="629554" cy="5169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2AF20E-FF9A-4B87-A8E9-D275F6628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430" y="1364400"/>
            <a:ext cx="7219964" cy="2425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F0710-559D-3E6C-D1B5-6C01DE2F8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219" y="3733577"/>
            <a:ext cx="5749316" cy="31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27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GitHub</a:t>
            </a:r>
            <a:endParaRPr lang="en-US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7B516-1D30-202B-7837-0C95FA196D5D}"/>
              </a:ext>
            </a:extLst>
          </p:cNvPr>
          <p:cNvSpPr txBox="1"/>
          <p:nvPr/>
        </p:nvSpPr>
        <p:spPr>
          <a:xfrm>
            <a:off x="3645249" y="660199"/>
            <a:ext cx="662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Mencoba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untuk</a:t>
            </a:r>
            <a:r>
              <a:rPr lang="en-US" sz="2800" b="1" dirty="0"/>
              <a:t> </a:t>
            </a:r>
            <a:r>
              <a:rPr lang="en-US" sz="2800" b="1" dirty="0" err="1"/>
              <a:t>menggunakan</a:t>
            </a:r>
            <a:r>
              <a:rPr lang="en-US" sz="2800" b="1" dirty="0"/>
              <a:t> GIT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918571C-4692-468E-9C9C-80B8B0E7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031" y="6222404"/>
            <a:ext cx="1032709" cy="4312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1ED56C-DE5F-7B83-7AA3-E08991970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4" r="17608"/>
          <a:stretch/>
        </p:blipFill>
        <p:spPr>
          <a:xfrm>
            <a:off x="11015276" y="6136739"/>
            <a:ext cx="629554" cy="516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381BB-B616-96E0-8C1E-139A89063704}"/>
              </a:ext>
            </a:extLst>
          </p:cNvPr>
          <p:cNvSpPr txBox="1"/>
          <p:nvPr/>
        </p:nvSpPr>
        <p:spPr>
          <a:xfrm>
            <a:off x="3645249" y="1550491"/>
            <a:ext cx="22032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github.com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9E284F-10E1-0A66-8F6D-FA42CAD9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701" y="2060147"/>
            <a:ext cx="7772400" cy="37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72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FIRST</a:t>
            </a:r>
            <a:br>
              <a:rPr lang="en-US" sz="4400" b="1" dirty="0"/>
            </a:br>
            <a:r>
              <a:rPr lang="en-US" sz="4400" b="1" dirty="0"/>
              <a:t>PROJECT</a:t>
            </a:r>
            <a:br>
              <a:rPr lang="en-US" sz="4400" b="1" dirty="0"/>
            </a:br>
            <a:r>
              <a:rPr lang="en-US" sz="4400" b="1" dirty="0"/>
              <a:t>GitHub</a:t>
            </a:r>
            <a:endParaRPr lang="en-US" sz="48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918571C-4692-468E-9C9C-80B8B0E7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031" y="6222404"/>
            <a:ext cx="1032709" cy="4312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1ED56C-DE5F-7B83-7AA3-E08991970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4" r="17608"/>
          <a:stretch/>
        </p:blipFill>
        <p:spPr>
          <a:xfrm>
            <a:off x="11015276" y="6136739"/>
            <a:ext cx="629554" cy="516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0C2682-7E30-3583-72DA-C63EE445B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361" y="1123837"/>
            <a:ext cx="7772400" cy="3334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BE18BD-1188-3195-B12A-D6D721771F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740"/>
          <a:stretch/>
        </p:blipFill>
        <p:spPr>
          <a:xfrm>
            <a:off x="4097479" y="4540884"/>
            <a:ext cx="5839881" cy="9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53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GUI</a:t>
            </a:r>
            <a:br>
              <a:rPr lang="en-US" sz="4400" b="1" dirty="0"/>
            </a:br>
            <a:r>
              <a:rPr lang="en-US" sz="4400" b="1" dirty="0"/>
              <a:t>Control</a:t>
            </a:r>
            <a:endParaRPr lang="en-US" sz="48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918571C-4692-468E-9C9C-80B8B0E7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031" y="6222404"/>
            <a:ext cx="1032709" cy="4312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1ED56C-DE5F-7B83-7AA3-E08991970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4" r="17608"/>
          <a:stretch/>
        </p:blipFill>
        <p:spPr>
          <a:xfrm>
            <a:off x="11015276" y="6136739"/>
            <a:ext cx="629554" cy="516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BAF0C-5321-C872-4AAD-DB21D52C7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430" y="1892796"/>
            <a:ext cx="7772400" cy="3832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BB989-B821-1396-1349-0F8A6DD0E1F7}"/>
              </a:ext>
            </a:extLst>
          </p:cNvPr>
          <p:cNvSpPr txBox="1"/>
          <p:nvPr/>
        </p:nvSpPr>
        <p:spPr>
          <a:xfrm>
            <a:off x="3872430" y="859274"/>
            <a:ext cx="662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GUI GitHub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</a:rPr>
              <a:t>Accsess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 Project?</a:t>
            </a:r>
          </a:p>
        </p:txBody>
      </p:sp>
    </p:spTree>
    <p:extLst>
      <p:ext uri="{BB962C8B-B14F-4D97-AF65-F5344CB8AC3E}">
        <p14:creationId xmlns:p14="http://schemas.microsoft.com/office/powerpoint/2010/main" val="4051191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FIRST</a:t>
            </a:r>
            <a:br>
              <a:rPr lang="en-US" sz="4400" b="1" dirty="0"/>
            </a:br>
            <a:r>
              <a:rPr lang="en-US" sz="4400" b="1" dirty="0"/>
              <a:t>~ Clone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918571C-4692-468E-9C9C-80B8B0E7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031" y="6222404"/>
            <a:ext cx="1032709" cy="4312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1ED56C-DE5F-7B83-7AA3-E08991970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4" r="17608"/>
          <a:stretch/>
        </p:blipFill>
        <p:spPr>
          <a:xfrm>
            <a:off x="11015276" y="6136739"/>
            <a:ext cx="629554" cy="516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7DCE8-AC9D-435C-03F2-8E9FE685A798}"/>
              </a:ext>
            </a:extLst>
          </p:cNvPr>
          <p:cNvSpPr txBox="1"/>
          <p:nvPr/>
        </p:nvSpPr>
        <p:spPr>
          <a:xfrm>
            <a:off x="3645249" y="660199"/>
            <a:ext cx="662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Clone </a:t>
            </a:r>
            <a:r>
              <a:rPr lang="en-US" sz="2800" b="1" dirty="0" err="1"/>
              <a:t>dengan</a:t>
            </a:r>
            <a:r>
              <a:rPr lang="en-US" sz="2800" b="1" dirty="0"/>
              <a:t> Terminal / CMD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F5EBE-F952-5DA9-BB6E-609E16891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86"/>
          <a:stretch/>
        </p:blipFill>
        <p:spPr>
          <a:xfrm>
            <a:off x="3723701" y="1349547"/>
            <a:ext cx="7291575" cy="1162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D8AC9C-4C11-0CFF-B253-666C3CC86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701" y="1999701"/>
            <a:ext cx="7291575" cy="512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0912CF-7F2A-0F2D-2939-7444533EC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3701" y="2678047"/>
            <a:ext cx="7291575" cy="2020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5902CC-9B04-7D10-85F9-A90529953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701" y="4864351"/>
            <a:ext cx="3944039" cy="113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9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Goo!!</a:t>
            </a:r>
            <a:br>
              <a:rPr lang="en-US" sz="4400" b="1" dirty="0"/>
            </a:br>
            <a:r>
              <a:rPr lang="en-US" sz="4400" b="1" dirty="0"/>
              <a:t>+ PUSH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918571C-4692-468E-9C9C-80B8B0E7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031" y="6222404"/>
            <a:ext cx="1032709" cy="4312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1ED56C-DE5F-7B83-7AA3-E08991970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4" r="17608"/>
          <a:stretch/>
        </p:blipFill>
        <p:spPr>
          <a:xfrm>
            <a:off x="11015276" y="6136739"/>
            <a:ext cx="629554" cy="516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7DCE8-AC9D-435C-03F2-8E9FE685A798}"/>
              </a:ext>
            </a:extLst>
          </p:cNvPr>
          <p:cNvSpPr txBox="1"/>
          <p:nvPr/>
        </p:nvSpPr>
        <p:spPr>
          <a:xfrm>
            <a:off x="3645249" y="660199"/>
            <a:ext cx="662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Clone </a:t>
            </a:r>
            <a:r>
              <a:rPr lang="en-US" sz="2800" b="1" dirty="0" err="1"/>
              <a:t>dengan</a:t>
            </a:r>
            <a:r>
              <a:rPr lang="en-US" sz="2800" b="1" dirty="0"/>
              <a:t> Terminal / CMD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3F147-6D9A-DC26-4A86-77002CDFD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375" y="1445547"/>
            <a:ext cx="5664047" cy="1109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AB0E85-04AC-525E-17B7-295B6D000D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389"/>
          <a:stretch/>
        </p:blipFill>
        <p:spPr>
          <a:xfrm>
            <a:off x="3755375" y="2725383"/>
            <a:ext cx="5906418" cy="523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34DE9A-83BF-4285-8CE1-2D2EEDE34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375" y="3400219"/>
            <a:ext cx="5664047" cy="1187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6F93A1-C4B5-E3C1-D2D4-888C34E27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6255" y="4739734"/>
            <a:ext cx="5113203" cy="20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3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9178-C5CA-CA4D-AC4B-A8138AE38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73354"/>
            <a:ext cx="7315200" cy="302085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Rifan</a:t>
            </a:r>
            <a:r>
              <a:rPr lang="en-US" sz="4400" b="1" dirty="0">
                <a:highlight>
                  <a:srgbClr val="00008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Rifa’i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S.Kom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Teknik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Informatika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linkedin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ID" sz="2200" i="0" dirty="0">
                <a:effectLst/>
                <a:latin typeface="-apple-system"/>
              </a:rPr>
              <a:t>linkedin.com/in/rifan-rifa-i-b6a318126</a:t>
            </a:r>
            <a:endParaRPr lang="en-US" sz="2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FACD1-05C3-B48D-8BCC-865205E2F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5142016"/>
            <a:ext cx="7315200" cy="442630"/>
          </a:xfrm>
        </p:spPr>
        <p:txBody>
          <a:bodyPr/>
          <a:lstStyle/>
          <a:p>
            <a:r>
              <a:rPr lang="en-US" dirty="0"/>
              <a:t>UI Designer &amp; Programmer </a:t>
            </a:r>
            <a:r>
              <a:rPr lang="en-US" dirty="0" err="1"/>
              <a:t>Beesoft</a:t>
            </a:r>
            <a:r>
              <a:rPr lang="en-US" dirty="0"/>
              <a:t> Research &amp;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9B10A-D2CE-B869-E53F-6ECADC59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886" y="2086029"/>
            <a:ext cx="1972499" cy="1972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475B52-538D-74E0-A8FB-DCAD1CF38162}"/>
              </a:ext>
            </a:extLst>
          </p:cNvPr>
          <p:cNvSpPr txBox="1"/>
          <p:nvPr/>
        </p:nvSpPr>
        <p:spPr>
          <a:xfrm>
            <a:off x="9583841" y="4094153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https://</a:t>
            </a:r>
            <a:r>
              <a:rPr lang="en-US" sz="2000" b="1" dirty="0" err="1"/>
              <a:t>britech.id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63434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/>
              <a:t>Git Pull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918571C-4692-468E-9C9C-80B8B0E7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031" y="6222404"/>
            <a:ext cx="1032709" cy="43124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61ED56C-DE5F-7B83-7AA3-E089919709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4" r="17608"/>
          <a:stretch/>
        </p:blipFill>
        <p:spPr>
          <a:xfrm>
            <a:off x="11015276" y="6136739"/>
            <a:ext cx="629554" cy="5169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7DCE8-AC9D-435C-03F2-8E9FE685A798}"/>
              </a:ext>
            </a:extLst>
          </p:cNvPr>
          <p:cNvSpPr txBox="1"/>
          <p:nvPr/>
        </p:nvSpPr>
        <p:spPr>
          <a:xfrm>
            <a:off x="3645249" y="660199"/>
            <a:ext cx="6621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Pull </a:t>
            </a:r>
            <a:r>
              <a:rPr lang="en-US" sz="2800" b="1" dirty="0" err="1"/>
              <a:t>dengan</a:t>
            </a:r>
            <a:r>
              <a:rPr lang="en-US" sz="2800" b="1" dirty="0"/>
              <a:t> Terminal / CMD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0B197-25CA-BA04-6CFD-F32FEFF7C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674" y="2166269"/>
            <a:ext cx="7761053" cy="3773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F1066-8E06-1AF6-7893-56FFB5DA67DA}"/>
              </a:ext>
            </a:extLst>
          </p:cNvPr>
          <p:cNvSpPr txBox="1"/>
          <p:nvPr/>
        </p:nvSpPr>
        <p:spPr>
          <a:xfrm>
            <a:off x="3645249" y="1490178"/>
            <a:ext cx="787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projek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diubah</a:t>
            </a:r>
            <a:r>
              <a:rPr lang="en-US" dirty="0"/>
              <a:t> oleh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lihat</a:t>
            </a:r>
            <a:r>
              <a:rPr lang="en-US" dirty="0"/>
              <a:t> dan </a:t>
            </a:r>
            <a:r>
              <a:rPr lang="en-US" dirty="0" err="1"/>
              <a:t>perbarui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07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Framework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B1EE6-9D83-297B-7C98-E33F77DE4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125" y="779629"/>
            <a:ext cx="8402854" cy="529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8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8">
            <a:extLst>
              <a:ext uri="{FF2B5EF4-FFF2-40B4-BE49-F238E27FC236}">
                <a16:creationId xmlns:a16="http://schemas.microsoft.com/office/drawing/2014/main" id="{E76A6F91-C591-15C8-EABD-9466B5A72981}"/>
              </a:ext>
            </a:extLst>
          </p:cNvPr>
          <p:cNvSpPr txBox="1">
            <a:spLocks/>
          </p:cNvSpPr>
          <p:nvPr/>
        </p:nvSpPr>
        <p:spPr>
          <a:xfrm>
            <a:off x="669866" y="3149931"/>
            <a:ext cx="6369564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A06C38-DDD5-F12F-19A3-44241E34FBF7}"/>
              </a:ext>
            </a:extLst>
          </p:cNvPr>
          <p:cNvSpPr/>
          <p:nvPr/>
        </p:nvSpPr>
        <p:spPr>
          <a:xfrm>
            <a:off x="669866" y="1600202"/>
            <a:ext cx="6369564" cy="736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    </a:t>
            </a:r>
            <a:r>
              <a:rPr lang="en-US" sz="2400" dirty="0" err="1">
                <a:solidFill>
                  <a:sysClr val="windowText" lastClr="000000"/>
                </a:solidFill>
              </a:rPr>
              <a:t>Pengenalan</a:t>
            </a:r>
            <a:r>
              <a:rPr lang="en-US" sz="2400" dirty="0">
                <a:solidFill>
                  <a:sysClr val="windowText" lastClr="000000"/>
                </a:solidFill>
              </a:rPr>
              <a:t> Git </a:t>
            </a:r>
            <a:r>
              <a:rPr lang="en-US" sz="2400" dirty="0" err="1">
                <a:solidFill>
                  <a:sysClr val="windowText" lastClr="000000"/>
                </a:solidFill>
              </a:rPr>
              <a:t>untuk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pengelolaan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projek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590654-AA0B-037F-3962-7D66D85F5B2F}"/>
              </a:ext>
            </a:extLst>
          </p:cNvPr>
          <p:cNvSpPr/>
          <p:nvPr/>
        </p:nvSpPr>
        <p:spPr>
          <a:xfrm>
            <a:off x="669866" y="2956958"/>
            <a:ext cx="6944196" cy="736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    </a:t>
            </a:r>
            <a:r>
              <a:rPr lang="en-US" sz="2400" dirty="0" err="1">
                <a:solidFill>
                  <a:sysClr val="windowText" lastClr="000000"/>
                </a:solidFill>
              </a:rPr>
              <a:t>Membuat</a:t>
            </a:r>
            <a:r>
              <a:rPr lang="en-US" sz="2400" dirty="0">
                <a:solidFill>
                  <a:sysClr val="windowText" lastClr="000000"/>
                </a:solidFill>
              </a:rPr>
              <a:t> website </a:t>
            </a:r>
            <a:r>
              <a:rPr lang="en-US" sz="2400" dirty="0" err="1">
                <a:solidFill>
                  <a:sysClr val="windowText" lastClr="000000"/>
                </a:solidFill>
              </a:rPr>
              <a:t>pertama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menggunakan</a:t>
            </a:r>
            <a:r>
              <a:rPr lang="en-US" sz="2400" dirty="0">
                <a:solidFill>
                  <a:sysClr val="windowText" lastClr="000000"/>
                </a:solidFill>
              </a:rPr>
              <a:t> HTML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8379C-3558-EC06-657C-98CC198BFA61}"/>
              </a:ext>
            </a:extLst>
          </p:cNvPr>
          <p:cNvSpPr/>
          <p:nvPr/>
        </p:nvSpPr>
        <p:spPr>
          <a:xfrm>
            <a:off x="669866" y="4313713"/>
            <a:ext cx="6944196" cy="736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    </a:t>
            </a:r>
            <a:r>
              <a:rPr lang="en-US" sz="2400" dirty="0" err="1">
                <a:solidFill>
                  <a:sysClr val="windowText" lastClr="000000"/>
                </a:solidFill>
              </a:rPr>
              <a:t>Belajar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err="1">
                <a:solidFill>
                  <a:sysClr val="windowText" lastClr="000000"/>
                </a:solidFill>
              </a:rPr>
              <a:t>menggunakan</a:t>
            </a:r>
            <a:r>
              <a:rPr lang="en-US" sz="2400" dirty="0">
                <a:solidFill>
                  <a:sysClr val="windowText" lastClr="000000"/>
                </a:solidFill>
              </a:rPr>
              <a:t> framework Laravel</a:t>
            </a:r>
          </a:p>
        </p:txBody>
      </p:sp>
    </p:spTree>
    <p:extLst>
      <p:ext uri="{BB962C8B-B14F-4D97-AF65-F5344CB8AC3E}">
        <p14:creationId xmlns:p14="http://schemas.microsoft.com/office/powerpoint/2010/main" val="76347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ACF0B12-7778-5F2F-81B7-2B61EB282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0" r="9056"/>
          <a:stretch/>
        </p:blipFill>
        <p:spPr>
          <a:xfrm>
            <a:off x="3547430" y="753490"/>
            <a:ext cx="7910113" cy="5707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Who is this</a:t>
            </a:r>
            <a:br>
              <a:rPr lang="en-US" sz="8800" b="1" dirty="0"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</a:br>
            <a:r>
              <a:rPr lang="en-US" sz="19900" b="1" dirty="0"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?</a:t>
            </a:r>
            <a:endParaRPr lang="en-US" sz="8800" b="1" dirty="0">
              <a:latin typeface="Arial" panose="020B0604020202020204" pitchFamily="34" charset="0"/>
              <a:ea typeface="Lato Black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5B7B8E-EC2C-B283-C7FC-D83DF6381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17" b="16425"/>
          <a:stretch/>
        </p:blipFill>
        <p:spPr>
          <a:xfrm>
            <a:off x="3846722" y="771297"/>
            <a:ext cx="1911440" cy="20947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B75BE8-D8C3-3BF0-9015-2752DA503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502" y="771297"/>
            <a:ext cx="3073531" cy="20490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83188D-E7F7-8D18-0734-5815A8B12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374" y="771297"/>
            <a:ext cx="2163169" cy="21631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E21E3D-75FA-F299-BD52-192A00D5A8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64" r="15674"/>
          <a:stretch/>
        </p:blipFill>
        <p:spPr>
          <a:xfrm>
            <a:off x="4506361" y="3242519"/>
            <a:ext cx="3019906" cy="28441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CE5270-6F9B-027E-C298-8FF41102F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224" y="3242519"/>
            <a:ext cx="2586734" cy="321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0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4.0</a:t>
            </a:r>
            <a:br>
              <a:rPr lang="en-US" sz="48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sz="44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INDUSTRI</a:t>
            </a:r>
            <a:br>
              <a:rPr lang="en-US" sz="88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</a:br>
            <a:r>
              <a:rPr lang="en-US" sz="1600" b="1" dirty="0"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TEKNOLOGI MASA DEPAN</a:t>
            </a:r>
            <a:endParaRPr lang="en-US" sz="6000" b="1" dirty="0">
              <a:latin typeface="Arial" panose="020B0604020202020204" pitchFamily="34" charset="0"/>
              <a:ea typeface="Lato Black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850E21-491D-2889-F61B-2EB9381D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007" y="2098123"/>
            <a:ext cx="1891737" cy="16395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3BF1F0-2353-9138-D9CF-F05ED8984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628" y="3412734"/>
            <a:ext cx="2449010" cy="24490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E93D7E-C2EE-8E0D-4768-9D4C32C6F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928" y="3737628"/>
            <a:ext cx="1799223" cy="17992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0110EC0-A3B0-A758-3CA5-CD57DEECC9A7}"/>
              </a:ext>
            </a:extLst>
          </p:cNvPr>
          <p:cNvSpPr txBox="1"/>
          <p:nvPr/>
        </p:nvSpPr>
        <p:spPr>
          <a:xfrm>
            <a:off x="3791065" y="659471"/>
            <a:ext cx="75293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0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PROGRAMMER</a:t>
            </a:r>
          </a:p>
          <a:p>
            <a:r>
              <a:rPr lang="en-ID" sz="2400" i="0" dirty="0" err="1">
                <a:effectLst/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Peluang</a:t>
            </a:r>
            <a:r>
              <a:rPr lang="en-ID" sz="2400" i="0" dirty="0">
                <a:effectLst/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 </a:t>
            </a:r>
            <a:r>
              <a:rPr lang="en-ID" sz="2400" i="0" dirty="0" err="1">
                <a:effectLst/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Karir</a:t>
            </a:r>
            <a:r>
              <a:rPr lang="en-ID" sz="2400" i="0" dirty="0">
                <a:effectLst/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 </a:t>
            </a:r>
            <a:r>
              <a:rPr lang="en-ID" sz="2400" i="0" dirty="0" err="1">
                <a:effectLst/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Menjanjikan</a:t>
            </a:r>
            <a:r>
              <a:rPr lang="en-ID" sz="2400" i="0" dirty="0">
                <a:effectLst/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 di </a:t>
            </a:r>
            <a:r>
              <a:rPr lang="en-ID" sz="2400" b="1" i="0" dirty="0">
                <a:solidFill>
                  <a:schemeClr val="accent5">
                    <a:lumMod val="50000"/>
                  </a:schemeClr>
                </a:solidFill>
                <a:effectLst/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Era Digital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+mj-lt"/>
              <a:ea typeface="Lato Black" panose="020F0502020204030203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E02417-B433-234F-D6EA-B0B0AF68F2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032" b="28424"/>
          <a:stretch/>
        </p:blipFill>
        <p:spPr>
          <a:xfrm>
            <a:off x="7147466" y="1972135"/>
            <a:ext cx="2961073" cy="13782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250B7F-258D-0BA4-707C-9D508DE3C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9875" y="412566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37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F6D1B96-BBF2-58B5-C245-C769CAC520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5134855" y="1642955"/>
            <a:ext cx="6588367" cy="6588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/>
              <a:t>TIM</a:t>
            </a:r>
            <a:br>
              <a:rPr lang="en-US" sz="8800" b="1" dirty="0"/>
            </a:br>
            <a:r>
              <a:rPr lang="en-US" sz="1800" b="1" dirty="0"/>
              <a:t>FRONT-END  &amp; BACK-END</a:t>
            </a:r>
            <a:endParaRPr lang="en-US" sz="6000" b="1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1AF706-A06C-15C6-8EAF-125346575D3C}"/>
              </a:ext>
            </a:extLst>
          </p:cNvPr>
          <p:cNvSpPr/>
          <p:nvPr/>
        </p:nvSpPr>
        <p:spPr>
          <a:xfrm>
            <a:off x="6096000" y="3282461"/>
            <a:ext cx="2731625" cy="72920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ANALISIS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E449B8-E3BF-D722-0991-24441E80568D}"/>
              </a:ext>
            </a:extLst>
          </p:cNvPr>
          <p:cNvSpPr/>
          <p:nvPr/>
        </p:nvSpPr>
        <p:spPr>
          <a:xfrm>
            <a:off x="4243330" y="4391602"/>
            <a:ext cx="2731625" cy="729205"/>
          </a:xfrm>
          <a:prstGeom prst="roundRect">
            <a:avLst>
              <a:gd name="adj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PROGRAMMER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873131-10D2-CC09-7D1A-D4B998DE2F81}"/>
              </a:ext>
            </a:extLst>
          </p:cNvPr>
          <p:cNvSpPr/>
          <p:nvPr/>
        </p:nvSpPr>
        <p:spPr>
          <a:xfrm>
            <a:off x="4243330" y="2173320"/>
            <a:ext cx="2731625" cy="72920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3D554A-CE84-7D61-F2C0-163EB606E31C}"/>
              </a:ext>
            </a:extLst>
          </p:cNvPr>
          <p:cNvSpPr/>
          <p:nvPr/>
        </p:nvSpPr>
        <p:spPr>
          <a:xfrm>
            <a:off x="8026009" y="2173320"/>
            <a:ext cx="2731625" cy="72920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UX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836DF9-5247-F2AC-FCC4-4403801A54ED}"/>
              </a:ext>
            </a:extLst>
          </p:cNvPr>
          <p:cNvSpPr/>
          <p:nvPr/>
        </p:nvSpPr>
        <p:spPr>
          <a:xfrm>
            <a:off x="7793998" y="4342467"/>
            <a:ext cx="2731625" cy="72920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NETWORKING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05DD56-D7CD-C23F-42A7-2A118A76DDA0}"/>
              </a:ext>
            </a:extLst>
          </p:cNvPr>
          <p:cNvSpPr/>
          <p:nvPr/>
        </p:nvSpPr>
        <p:spPr>
          <a:xfrm>
            <a:off x="6974955" y="5474958"/>
            <a:ext cx="2731625" cy="729205"/>
          </a:xfrm>
          <a:prstGeom prst="roundRect">
            <a:avLst>
              <a:gd name="adj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MARKETING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35831C-316B-3DEF-B885-7B260F5EB8E0}"/>
              </a:ext>
            </a:extLst>
          </p:cNvPr>
          <p:cNvSpPr txBox="1"/>
          <p:nvPr/>
        </p:nvSpPr>
        <p:spPr>
          <a:xfrm>
            <a:off x="3992326" y="843644"/>
            <a:ext cx="69389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Resource Awal </a:t>
            </a:r>
            <a:r>
              <a:rPr lang="en-US" sz="3200" b="1" dirty="0" err="1"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Membangun</a:t>
            </a:r>
            <a:r>
              <a:rPr lang="en-US" sz="3200" b="1" dirty="0"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Rumah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Lato Black" panose="020F0502020204030203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58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2B1FF3A-B29C-83FB-14A3-029D5739E2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3587830" y="530171"/>
            <a:ext cx="8116507" cy="64715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D2F0D3-0AE0-9E40-1E58-ADA8341AC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362" y="2022775"/>
            <a:ext cx="1121725" cy="1121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/>
              <a:t>TIM</a:t>
            </a:r>
            <a:br>
              <a:rPr lang="en-US" sz="8800" b="1" dirty="0"/>
            </a:br>
            <a:r>
              <a:rPr lang="en-US" sz="1800" b="1" dirty="0"/>
              <a:t>FRONT-END  &amp; BACK-END</a:t>
            </a:r>
            <a:endParaRPr lang="en-US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7B516-1D30-202B-7837-0C95FA196D5D}"/>
              </a:ext>
            </a:extLst>
          </p:cNvPr>
          <p:cNvSpPr txBox="1"/>
          <p:nvPr/>
        </p:nvSpPr>
        <p:spPr>
          <a:xfrm>
            <a:off x="4033370" y="873115"/>
            <a:ext cx="6696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/>
              <a:t>Berapa</a:t>
            </a:r>
            <a:r>
              <a:rPr lang="en-US" sz="4000" b="1" dirty="0"/>
              <a:t>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Banyak</a:t>
            </a:r>
            <a:r>
              <a:rPr lang="en-US" sz="4000" b="1" dirty="0"/>
              <a:t> </a:t>
            </a:r>
            <a:r>
              <a:rPr lang="en-US" sz="4000" b="1" dirty="0" err="1"/>
              <a:t>Anggota</a:t>
            </a:r>
            <a:r>
              <a:rPr lang="en-US" sz="4000" b="1" dirty="0"/>
              <a:t> Tim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F9576458-AF13-7F28-2296-B725DA6C8821}"/>
              </a:ext>
            </a:extLst>
          </p:cNvPr>
          <p:cNvSpPr/>
          <p:nvPr/>
        </p:nvSpPr>
        <p:spPr>
          <a:xfrm>
            <a:off x="3999119" y="3438451"/>
            <a:ext cx="1355075" cy="390597"/>
          </a:xfrm>
          <a:prstGeom prst="homePlat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chemeClr val="bg1"/>
                </a:solidFill>
                <a:effectLst/>
                <a:latin typeface="Metropolis"/>
              </a:rPr>
              <a:t>HUSTLER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06FB01D7-8E57-A5FA-E9F0-FD791902FDD9}"/>
              </a:ext>
            </a:extLst>
          </p:cNvPr>
          <p:cNvSpPr/>
          <p:nvPr/>
        </p:nvSpPr>
        <p:spPr>
          <a:xfrm>
            <a:off x="6707060" y="3438450"/>
            <a:ext cx="1355075" cy="390597"/>
          </a:xfrm>
          <a:prstGeom prst="homePlat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chemeClr val="bg1"/>
                </a:solidFill>
                <a:effectLst/>
                <a:latin typeface="Metropolis"/>
              </a:rPr>
              <a:t>HIPSTER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9797C4C5-D005-A292-9516-89E0E46D8153}"/>
              </a:ext>
            </a:extLst>
          </p:cNvPr>
          <p:cNvSpPr/>
          <p:nvPr/>
        </p:nvSpPr>
        <p:spPr>
          <a:xfrm>
            <a:off x="9468078" y="3438450"/>
            <a:ext cx="1355075" cy="390597"/>
          </a:xfrm>
          <a:prstGeom prst="homePlat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 dirty="0">
                <a:solidFill>
                  <a:schemeClr val="bg1"/>
                </a:solidFill>
                <a:effectLst/>
                <a:latin typeface="Metropolis"/>
              </a:rPr>
              <a:t>HACKER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095081-3678-FE38-A60B-3D33B503683F}"/>
              </a:ext>
            </a:extLst>
          </p:cNvPr>
          <p:cNvSpPr txBox="1"/>
          <p:nvPr/>
        </p:nvSpPr>
        <p:spPr>
          <a:xfrm>
            <a:off x="3503364" y="4180110"/>
            <a:ext cx="2291507" cy="1594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Membangun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tim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,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mengelola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seluruh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pekerjaan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,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membentuk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model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bisnis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, &amp;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memimpin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tim.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93F487-B0CA-5861-074C-652075B46A9E}"/>
              </a:ext>
            </a:extLst>
          </p:cNvPr>
          <p:cNvSpPr txBox="1"/>
          <p:nvPr/>
        </p:nvSpPr>
        <p:spPr>
          <a:xfrm>
            <a:off x="6238845" y="4167520"/>
            <a:ext cx="2348051" cy="1343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Pemasaran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, </a:t>
            </a:r>
            <a:r>
              <a:rPr lang="en-ID" b="0" i="1" dirty="0">
                <a:solidFill>
                  <a:srgbClr val="58667F"/>
                </a:solidFill>
                <a:effectLst/>
                <a:latin typeface="Metropolis"/>
              </a:rPr>
              <a:t>branding¸ 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dan design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tampilan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produk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dapat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memberikan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kepuasan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terbaik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bagi</a:t>
            </a:r>
            <a:r>
              <a:rPr lang="en-ID" dirty="0">
                <a:solidFill>
                  <a:srgbClr val="58667F"/>
                </a:solidFill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pengguna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.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2FEE73-B5C9-FB52-5C7A-E4F1A8516F63}"/>
              </a:ext>
            </a:extLst>
          </p:cNvPr>
          <p:cNvSpPr txBox="1"/>
          <p:nvPr/>
        </p:nvSpPr>
        <p:spPr>
          <a:xfrm>
            <a:off x="8999863" y="4180110"/>
            <a:ext cx="2291507" cy="1594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Mempunyai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kemampuan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teknologi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atau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pemrograman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,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menulias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sebuah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script 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dalam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</a:t>
            </a:r>
            <a:r>
              <a:rPr lang="en-ID" dirty="0" err="1">
                <a:solidFill>
                  <a:srgbClr val="58667F"/>
                </a:solidFill>
                <a:latin typeface="Metropolis"/>
              </a:rPr>
              <a:t>b</a:t>
            </a:r>
            <a:r>
              <a:rPr lang="en-ID" b="0" i="0" dirty="0" err="1">
                <a:solidFill>
                  <a:srgbClr val="58667F"/>
                </a:solidFill>
                <a:effectLst/>
                <a:latin typeface="Metropolis"/>
              </a:rPr>
              <a:t>ahasa</a:t>
            </a:r>
            <a:r>
              <a:rPr lang="en-ID" b="0" i="0" dirty="0">
                <a:solidFill>
                  <a:srgbClr val="58667F"/>
                </a:solidFill>
                <a:effectLst/>
                <a:latin typeface="Metropolis"/>
              </a:rPr>
              <a:t> coding.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AC8BB1-7A18-CE30-B26E-E0F6F1695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485" y="2115316"/>
            <a:ext cx="1033590" cy="10335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DE8BC7-9978-3754-C3E9-5D15BA164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757" y="2115316"/>
            <a:ext cx="1033590" cy="103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40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AEC-79C1-1DCA-D085-5A78EAFD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BEKERJA SAMA</a:t>
            </a:r>
            <a:br>
              <a:rPr lang="en-US" sz="8800" b="1" dirty="0"/>
            </a:br>
            <a:r>
              <a:rPr lang="en-US" sz="1800" b="1" dirty="0"/>
              <a:t>Pada Project Real</a:t>
            </a:r>
            <a:endParaRPr lang="en-US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7B516-1D30-202B-7837-0C95FA196D5D}"/>
              </a:ext>
            </a:extLst>
          </p:cNvPr>
          <p:cNvSpPr txBox="1"/>
          <p:nvPr/>
        </p:nvSpPr>
        <p:spPr>
          <a:xfrm>
            <a:off x="3824049" y="906166"/>
            <a:ext cx="7373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/>
              <a:t>Bagaimana</a:t>
            </a:r>
            <a:r>
              <a:rPr lang="en-US" sz="4000" b="1" dirty="0"/>
              <a:t> </a:t>
            </a:r>
            <a:r>
              <a:rPr lang="en-US" sz="4000" b="1" dirty="0" err="1"/>
              <a:t>Berkerja</a:t>
            </a:r>
            <a:r>
              <a:rPr lang="en-US" sz="4000" b="1" dirty="0"/>
              <a:t> </a:t>
            </a:r>
            <a:r>
              <a:rPr lang="en-US" sz="4000" b="1" dirty="0" err="1"/>
              <a:t>Dalam</a:t>
            </a:r>
            <a:r>
              <a:rPr lang="en-US" sz="4000" b="1" dirty="0"/>
              <a:t> Tim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BD8B53-AD2B-E094-D778-C16BCA7FB239}"/>
              </a:ext>
            </a:extLst>
          </p:cNvPr>
          <p:cNvSpPr txBox="1"/>
          <p:nvPr/>
        </p:nvSpPr>
        <p:spPr>
          <a:xfrm>
            <a:off x="4616067" y="2148289"/>
            <a:ext cx="6995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MENGENALI KEMAMPUAN</a:t>
            </a:r>
          </a:p>
          <a:p>
            <a:r>
              <a:rPr lang="en-US" dirty="0"/>
              <a:t>Mampu </a:t>
            </a:r>
            <a:r>
              <a:rPr lang="en-US" dirty="0" err="1"/>
              <a:t>menguasai</a:t>
            </a:r>
            <a:r>
              <a:rPr lang="en-US" dirty="0"/>
              <a:t> minimal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mengerjakan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projek</a:t>
            </a:r>
            <a:r>
              <a:rPr lang="en-US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03548-9398-3698-64BE-3247A8593B8C}"/>
              </a:ext>
            </a:extLst>
          </p:cNvPr>
          <p:cNvSpPr txBox="1"/>
          <p:nvPr/>
        </p:nvSpPr>
        <p:spPr>
          <a:xfrm>
            <a:off x="4616065" y="3443525"/>
            <a:ext cx="6995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PAHAM  TEKNOLOGI DIGUNAKAN</a:t>
            </a:r>
          </a:p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bebrapa</a:t>
            </a:r>
            <a:r>
              <a:rPr lang="en-US" dirty="0"/>
              <a:t> tools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project : </a:t>
            </a:r>
            <a:r>
              <a:rPr lang="en-US" dirty="0" err="1"/>
              <a:t>arsitektur</a:t>
            </a:r>
            <a:r>
              <a:rPr lang="en-US" dirty="0"/>
              <a:t> coding, framework, </a:t>
            </a:r>
            <a:r>
              <a:rPr lang="en-US" dirty="0" err="1"/>
              <a:t>dll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B292A-E596-18A0-81C9-1B5099B500D5}"/>
              </a:ext>
            </a:extLst>
          </p:cNvPr>
          <p:cNvSpPr txBox="1"/>
          <p:nvPr/>
        </p:nvSpPr>
        <p:spPr>
          <a:xfrm>
            <a:off x="4616065" y="4655382"/>
            <a:ext cx="6995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DAPAT BERINTERAKSI DENGAN TIM</a:t>
            </a:r>
          </a:p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kesendirian</a:t>
            </a:r>
            <a:r>
              <a:rPr lang="en-US" dirty="0"/>
              <a:t> </a:t>
            </a:r>
            <a:r>
              <a:rPr lang="en-US" dirty="0" err="1"/>
              <a:t>melainkan</a:t>
            </a:r>
            <a:r>
              <a:rPr lang="en-US" dirty="0"/>
              <a:t> </a:t>
            </a:r>
            <a:r>
              <a:rPr lang="en-US" dirty="0" err="1"/>
              <a:t>berkerjasama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yang </a:t>
            </a:r>
            <a:r>
              <a:rPr lang="en-US" dirty="0" err="1"/>
              <a:t>dihadapi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menjaga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emosional</a:t>
            </a:r>
            <a:r>
              <a:rPr lang="en-US" dirty="0"/>
              <a:t>.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2767601-62A6-89E1-B30B-D7B9F5EA44E9}"/>
              </a:ext>
            </a:extLst>
          </p:cNvPr>
          <p:cNvSpPr>
            <a:spLocks noChangeAspect="1"/>
          </p:cNvSpPr>
          <p:nvPr/>
        </p:nvSpPr>
        <p:spPr>
          <a:xfrm>
            <a:off x="3724898" y="2289042"/>
            <a:ext cx="703884" cy="7168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2A20E8-C3A1-6B53-7A65-AC56E5A0B2BB}"/>
              </a:ext>
            </a:extLst>
          </p:cNvPr>
          <p:cNvSpPr>
            <a:spLocks noChangeAspect="1"/>
          </p:cNvSpPr>
          <p:nvPr/>
        </p:nvSpPr>
        <p:spPr>
          <a:xfrm>
            <a:off x="3724898" y="3546764"/>
            <a:ext cx="703884" cy="71685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E57ACE-0041-54CB-1922-BA585E21303A}"/>
              </a:ext>
            </a:extLst>
          </p:cNvPr>
          <p:cNvSpPr>
            <a:spLocks noChangeAspect="1"/>
          </p:cNvSpPr>
          <p:nvPr/>
        </p:nvSpPr>
        <p:spPr>
          <a:xfrm>
            <a:off x="3724898" y="4758621"/>
            <a:ext cx="703884" cy="71685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9737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D9AEFD-58D7-C8C7-3186-C310D8AA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42" y="2257988"/>
            <a:ext cx="5114871" cy="21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1024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{13546969-6B0B-F343-9035-5D264BC3D727}tf10001124</Template>
  <TotalTime>626</TotalTime>
  <Words>891</Words>
  <Application>Microsoft Macintosh PowerPoint</Application>
  <PresentationFormat>Widescreen</PresentationFormat>
  <Paragraphs>92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-apple-system</vt:lpstr>
      <vt:lpstr>Arial</vt:lpstr>
      <vt:lpstr>Calibri</vt:lpstr>
      <vt:lpstr>Corbel</vt:lpstr>
      <vt:lpstr>Lato Black</vt:lpstr>
      <vt:lpstr>Metropolis</vt:lpstr>
      <vt:lpstr>poppins</vt:lpstr>
      <vt:lpstr>ui-serif</vt:lpstr>
      <vt:lpstr>Wingdings 2</vt:lpstr>
      <vt:lpstr>Frame</vt:lpstr>
      <vt:lpstr>Project Team &amp; Implementing on Software Development</vt:lpstr>
      <vt:lpstr> Rifan  Rifa’i, S.Kom Teknik Informatika  linkedin : linkedin.com/in/rifan-rifa-i-b6a318126</vt:lpstr>
      <vt:lpstr>PowerPoint Presentation</vt:lpstr>
      <vt:lpstr>Who is this ?</vt:lpstr>
      <vt:lpstr>4.0 INDUSTRI TEKNOLOGI MASA DEPAN</vt:lpstr>
      <vt:lpstr>TIM FRONT-END  &amp; BACK-END</vt:lpstr>
      <vt:lpstr>TIM FRONT-END  &amp; BACK-END</vt:lpstr>
      <vt:lpstr>BEKERJA SAMA Pada Project Real</vt:lpstr>
      <vt:lpstr>PowerPoint Presentation</vt:lpstr>
      <vt:lpstr>REPOSITORY Pada Project Tim</vt:lpstr>
      <vt:lpstr>Git REPOSITORY Pada Project Tim</vt:lpstr>
      <vt:lpstr>Git REPOSITORY Pada Project Tim</vt:lpstr>
      <vt:lpstr>Aula Aula_5G pass : @aulasmkn1  http://git.britech.id/users/sign_in</vt:lpstr>
      <vt:lpstr>GIT</vt:lpstr>
      <vt:lpstr>GitHub</vt:lpstr>
      <vt:lpstr>FIRST PROJECT GitHub</vt:lpstr>
      <vt:lpstr>GUI Control</vt:lpstr>
      <vt:lpstr>FIRST ~ Clone</vt:lpstr>
      <vt:lpstr>Goo!! + PUSH</vt:lpstr>
      <vt:lpstr>Git Pull</vt:lpstr>
      <vt:lpstr>Framework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&amp; implementing on software development</dc:title>
  <dc:creator>Rifan Rifai</dc:creator>
  <cp:lastModifiedBy>Rifan Rifai</cp:lastModifiedBy>
  <cp:revision>158</cp:revision>
  <dcterms:created xsi:type="dcterms:W3CDTF">2022-09-25T13:01:59Z</dcterms:created>
  <dcterms:modified xsi:type="dcterms:W3CDTF">2022-09-26T07:42:27Z</dcterms:modified>
</cp:coreProperties>
</file>